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307" r:id="rId3"/>
    <p:sldId id="308" r:id="rId4"/>
    <p:sldId id="309" r:id="rId5"/>
    <p:sldId id="310" r:id="rId6"/>
    <p:sldId id="311" r:id="rId7"/>
    <p:sldId id="312" r:id="rId8"/>
    <p:sldId id="313" r:id="rId9"/>
    <p:sldId id="314" r:id="rId10"/>
    <p:sldId id="315" r:id="rId11"/>
    <p:sldId id="316" r:id="rId12"/>
    <p:sldId id="317" r:id="rId13"/>
    <p:sldId id="318" r:id="rId14"/>
    <p:sldId id="319" r:id="rId15"/>
    <p:sldId id="320" r:id="rId16"/>
    <p:sldId id="321" r:id="rId17"/>
    <p:sldId id="322" r:id="rId18"/>
    <p:sldId id="323" r:id="rId19"/>
    <p:sldId id="325" r:id="rId20"/>
    <p:sldId id="326" r:id="rId21"/>
    <p:sldId id="333" r:id="rId22"/>
    <p:sldId id="331" r:id="rId23"/>
    <p:sldId id="327" r:id="rId24"/>
    <p:sldId id="3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6181" autoAdjust="0"/>
  </p:normalViewPr>
  <p:slideViewPr>
    <p:cSldViewPr snapToGrid="0">
      <p:cViewPr varScale="1">
        <p:scale>
          <a:sx n="52" d="100"/>
          <a:sy n="52" d="100"/>
        </p:scale>
        <p:origin x="283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FA843-E835-43C1-9186-ECAAFF69EDF4}" type="datetimeFigureOut">
              <a:rPr lang="en-GB" smtClean="0"/>
              <a:t>04/02/2020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84CFB5-10ED-4E5B-8121-C95820A3FA2A}" type="slidenum">
              <a:rPr lang="en-GB" smtClean="0"/>
              <a:t>‹#›</a:t>
            </a:fld>
            <a:endParaRPr lang="en-GB"/>
          </a:p>
        </p:txBody>
      </p:sp>
    </p:spTree>
    <p:extLst>
      <p:ext uri="{BB962C8B-B14F-4D97-AF65-F5344CB8AC3E}">
        <p14:creationId xmlns:p14="http://schemas.microsoft.com/office/powerpoint/2010/main" val="2577382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covers describing</a:t>
            </a:r>
            <a:r>
              <a:rPr lang="en-GB" baseline="0" dirty="0"/>
              <a:t> horses beginning with the terms used for male and female horses of various ages and some common colours and face and leg markings.  Points of the horse and how horses are measured are also included.</a:t>
            </a:r>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18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picture is in the booklet with space</a:t>
            </a:r>
            <a:r>
              <a:rPr lang="en-GB" baseline="0" dirty="0"/>
              <a:t> for the points to be filled in.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5711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optional quiz </a:t>
            </a:r>
            <a:r>
              <a:rPr lang="en-GB" baseline="0" dirty="0"/>
              <a:t>is very informal and is not designed to be a test.  Answers can be written or verbal.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quiz </a:t>
            </a:r>
            <a:r>
              <a:rPr lang="en-GB" baseline="0" dirty="0"/>
              <a:t>is very informal and is not designed to be a test.  Answers can be written or verbal and there is space for the participants to write answers in their booklet.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Suggested answers: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 per pictures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Hands and inches, centimetres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14.2hh</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6347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5550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34D6A2-24F2-43A9-B46E-EC2A6A322DB1}" type="slidenum">
              <a:rPr lang="en-GB" smtClean="0"/>
              <a:t>22</a:t>
            </a:fld>
            <a:endParaRPr lang="en-GB"/>
          </a:p>
        </p:txBody>
      </p:sp>
    </p:spTree>
    <p:extLst>
      <p:ext uri="{BB962C8B-B14F-4D97-AF65-F5344CB8AC3E}">
        <p14:creationId xmlns:p14="http://schemas.microsoft.com/office/powerpoint/2010/main" val="310060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has been left blank intentionally, for coaches to fill in their next steps.  E.g. progress to Part Two or The Introduction to About the Horse award</a:t>
            </a:r>
          </a:p>
        </p:txBody>
      </p:sp>
      <p:sp>
        <p:nvSpPr>
          <p:cNvPr id="4" name="Slide Number Placeholder 3"/>
          <p:cNvSpPr>
            <a:spLocks noGrp="1"/>
          </p:cNvSpPr>
          <p:nvPr>
            <p:ph type="sldNum" sz="quarter" idx="5"/>
          </p:nvPr>
        </p:nvSpPr>
        <p:spPr/>
        <p:txBody>
          <a:bodyPr/>
          <a:lstStyle/>
          <a:p>
            <a:fld id="{3984CFB5-10ED-4E5B-8121-C95820A3FA2A}" type="slidenum">
              <a:rPr lang="en-GB" smtClean="0"/>
              <a:t>23</a:t>
            </a:fld>
            <a:endParaRPr lang="en-GB"/>
          </a:p>
        </p:txBody>
      </p:sp>
    </p:spTree>
    <p:extLst>
      <p:ext uri="{BB962C8B-B14F-4D97-AF65-F5344CB8AC3E}">
        <p14:creationId xmlns:p14="http://schemas.microsoft.com/office/powerpoint/2010/main" val="128069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group what</a:t>
            </a:r>
            <a:r>
              <a:rPr lang="en-GB" baseline="0" dirty="0"/>
              <a:t> terms they have heard used to describe male and female horse </a:t>
            </a:r>
          </a:p>
          <a:p>
            <a:r>
              <a:rPr lang="en-GB" baseline="0" dirty="0"/>
              <a:t>Discuss the following terms:</a:t>
            </a:r>
          </a:p>
          <a:p>
            <a:r>
              <a:rPr lang="en-GB" baseline="0" dirty="0"/>
              <a:t>Foal</a:t>
            </a:r>
          </a:p>
          <a:p>
            <a:r>
              <a:rPr lang="en-GB" baseline="0" dirty="0"/>
              <a:t>Filly</a:t>
            </a:r>
          </a:p>
          <a:p>
            <a:r>
              <a:rPr lang="en-GB" baseline="0" dirty="0"/>
              <a:t>Mare</a:t>
            </a:r>
          </a:p>
          <a:p>
            <a:r>
              <a:rPr lang="en-GB" baseline="0" dirty="0"/>
              <a:t>Colt</a:t>
            </a:r>
          </a:p>
          <a:p>
            <a:r>
              <a:rPr lang="en-GB" baseline="0" dirty="0"/>
              <a:t>Gelding</a:t>
            </a:r>
          </a:p>
          <a:p>
            <a:r>
              <a:rPr lang="en-GB" baseline="0" dirty="0"/>
              <a:t>Stallion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0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space to fill in the name</a:t>
            </a:r>
            <a:r>
              <a:rPr lang="en-GB" baseline="0" dirty="0"/>
              <a:t> of the description in the booklet</a:t>
            </a:r>
          </a:p>
          <a:p>
            <a:r>
              <a:rPr lang="en-GB" baseline="0" dirty="0"/>
              <a:t>Discuss each colour and fill in the blanks.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3498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at this level participants</a:t>
            </a:r>
            <a:r>
              <a:rPr lang="en-GB" baseline="0" dirty="0"/>
              <a:t> are only required to know a white horse is actually called a grey horse you can include the different colours of grey.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886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96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space in the booklets for participants to fill in the blanks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174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a:t>
            </a:r>
            <a:r>
              <a:rPr lang="en-GB" baseline="0" dirty="0"/>
              <a:t> also include terms: Socks, Stockings </a:t>
            </a:r>
          </a:p>
          <a:p>
            <a:r>
              <a:rPr lang="en-GB" baseline="0" dirty="0"/>
              <a:t>Ermine mark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8731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how</a:t>
            </a:r>
            <a:r>
              <a:rPr lang="en-GB" baseline="0" dirty="0"/>
              <a:t> the withers are a common sight for pressure marks due to ill fitting rugs or saddles.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71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possible have a measuring stick, tape measure or rulers available</a:t>
            </a:r>
            <a:r>
              <a:rPr lang="en-GB" baseline="0" dirty="0"/>
              <a:t> to use</a:t>
            </a:r>
          </a:p>
          <a:p>
            <a:r>
              <a:rPr lang="en-GB" dirty="0"/>
              <a:t>Split</a:t>
            </a:r>
            <a:r>
              <a:rPr lang="en-GB" baseline="0" dirty="0"/>
              <a:t> into pairs and start by estimating each others height in hands.  Then using just width of hand measure each others height and make a note</a:t>
            </a:r>
          </a:p>
          <a:p>
            <a:r>
              <a:rPr lang="en-GB" baseline="0" dirty="0"/>
              <a:t>Convert it to hands and inches</a:t>
            </a:r>
          </a:p>
          <a:p>
            <a:r>
              <a:rPr lang="en-GB" baseline="0" dirty="0"/>
              <a:t>Measure each other with a measuring stick to see how accurate the hand measurement was</a:t>
            </a:r>
          </a:p>
          <a:p>
            <a:r>
              <a:rPr lang="en-GB" baseline="0" dirty="0"/>
              <a:t>Using the tape or ruler convert the hands and inches into CMs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4D6A2-24F2-43A9-B46E-EC2A6A322DB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566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0CD4-B24B-4880-8C7C-3F656819A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F9CBFA-20BE-4EA3-8A92-4DB53C0681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46D56F-50B5-4D7C-A76C-0708231AFDA9}"/>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5" name="Footer Placeholder 4">
            <a:extLst>
              <a:ext uri="{FF2B5EF4-FFF2-40B4-BE49-F238E27FC236}">
                <a16:creationId xmlns:a16="http://schemas.microsoft.com/office/drawing/2014/main" id="{0A966D10-DF34-4335-9CBB-C35138BBD4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1B9758-01C7-46A1-A679-D6E92F1C256A}"/>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741466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B17B5-9F15-4511-BCFB-B91CF52DE0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57EFF0-2D41-4959-A544-A469062AE9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08A1FD-AF9F-449F-AB62-613EE04ADD1E}"/>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5" name="Footer Placeholder 4">
            <a:extLst>
              <a:ext uri="{FF2B5EF4-FFF2-40B4-BE49-F238E27FC236}">
                <a16:creationId xmlns:a16="http://schemas.microsoft.com/office/drawing/2014/main" id="{1B2B99DA-F5CA-44C3-BD60-DBCE302C32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225BEA-DFC4-4E4A-8DDC-02F869912397}"/>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233353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0966F8-A619-41EC-9EA4-678C16B6B6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7CFAC7-3E3B-4048-B519-9E61E81442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B172BF-AD46-4E28-80EA-EC28BF1C74A1}"/>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5" name="Footer Placeholder 4">
            <a:extLst>
              <a:ext uri="{FF2B5EF4-FFF2-40B4-BE49-F238E27FC236}">
                <a16:creationId xmlns:a16="http://schemas.microsoft.com/office/drawing/2014/main" id="{1ABB6C96-E5BE-470A-8DE7-769E56490E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9F5AD6-E784-4714-B90F-FDEEAA271C67}"/>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4076014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6791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56984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1114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5404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29239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0507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1568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063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82207-DE53-42ED-809B-0B5569C07B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93C78B-A8F7-4590-8619-D54DCECE48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98DD7A-E698-43BA-A58E-16071F1B61A2}"/>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5" name="Footer Placeholder 4">
            <a:extLst>
              <a:ext uri="{FF2B5EF4-FFF2-40B4-BE49-F238E27FC236}">
                <a16:creationId xmlns:a16="http://schemas.microsoft.com/office/drawing/2014/main" id="{0589A89C-E494-4E9D-AE5A-708894658D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05C919-9612-4643-ADDC-6BA060BFD928}"/>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2881123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412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3197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112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27C57-E473-4996-88D2-AD7A6B668E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76E232-08AE-40EB-B04E-3F9EF4BEA3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C7BD7D-9800-4AB7-B5B0-C821763AFA61}"/>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5" name="Footer Placeholder 4">
            <a:extLst>
              <a:ext uri="{FF2B5EF4-FFF2-40B4-BE49-F238E27FC236}">
                <a16:creationId xmlns:a16="http://schemas.microsoft.com/office/drawing/2014/main" id="{1B3C5E90-39CC-4223-AB48-8AC9F436C3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112ACF-0AA1-41E8-B930-69D962F888F3}"/>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387141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2CD91-6B14-4EE5-BDC8-E6F685F820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AF3093-B8D4-4A7D-8BC5-7835E036F0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4777844-82AF-4292-AD68-F53E7B4C3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55BB54-FB15-4B78-AF37-80C361CED23B}"/>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6" name="Footer Placeholder 5">
            <a:extLst>
              <a:ext uri="{FF2B5EF4-FFF2-40B4-BE49-F238E27FC236}">
                <a16:creationId xmlns:a16="http://schemas.microsoft.com/office/drawing/2014/main" id="{738A689C-3F44-48D7-A9B7-C23354FA46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A20B00-C4D3-43D5-81FA-DC37F5C25CD4}"/>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1125961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AF32-C502-4F6E-925C-584AB6DEF1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211DA2-A2CB-4176-9D6B-4F8B1C37E6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60C56F-A077-4B41-9FB3-583B01A64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D77D4FE-ECB8-43F8-AA55-1499B7BA13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C6837A-7E0B-4215-A155-34700BE931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67134B-3098-47EC-AAF3-A01A1D12A546}"/>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8" name="Footer Placeholder 7">
            <a:extLst>
              <a:ext uri="{FF2B5EF4-FFF2-40B4-BE49-F238E27FC236}">
                <a16:creationId xmlns:a16="http://schemas.microsoft.com/office/drawing/2014/main" id="{35734FFF-4521-43E6-B355-8EC9F926E1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0A88AF6-FA00-40B9-B666-84C0E5606BE3}"/>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366834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DE379-0D24-4830-9078-52441489053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ED52F4-C106-41EA-9796-F80E9E02CB4B}"/>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4" name="Footer Placeholder 3">
            <a:extLst>
              <a:ext uri="{FF2B5EF4-FFF2-40B4-BE49-F238E27FC236}">
                <a16:creationId xmlns:a16="http://schemas.microsoft.com/office/drawing/2014/main" id="{E490933B-AAF1-4051-828B-96FF19A28E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7E2A9EC-32D1-4353-AFAD-F2E88D33FD8E}"/>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3855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5C34C-7777-4B29-8BB4-9B1A7010D091}"/>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3" name="Footer Placeholder 2">
            <a:extLst>
              <a:ext uri="{FF2B5EF4-FFF2-40B4-BE49-F238E27FC236}">
                <a16:creationId xmlns:a16="http://schemas.microsoft.com/office/drawing/2014/main" id="{79C680A6-B706-47DD-A960-3444671CEA2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9ECF52-9C45-4EB8-9BA4-56F9E5F93E20}"/>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2966784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BBBF-CE37-4EDE-951B-1975E54537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214E710-00B6-4E5C-8711-803DC94CBB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194234-83C3-48A4-9426-5E60A4C09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E077E9-5FFA-4354-A759-94F0C847693D}"/>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6" name="Footer Placeholder 5">
            <a:extLst>
              <a:ext uri="{FF2B5EF4-FFF2-40B4-BE49-F238E27FC236}">
                <a16:creationId xmlns:a16="http://schemas.microsoft.com/office/drawing/2014/main" id="{39AAF72B-8D3E-411E-98E6-B0CF646D6F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4D91B5-FE48-4C78-8A5E-4FE05376D732}"/>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2567369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CC6B-8E0C-4754-A817-BDAA4EF06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F92DACE-2562-4138-90FA-83EE9CA74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039998B-995D-4C06-823C-5FEBC2553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0D66A-7DAB-4AE9-A4D0-E994DFAE6EBE}"/>
              </a:ext>
            </a:extLst>
          </p:cNvPr>
          <p:cNvSpPr>
            <a:spLocks noGrp="1"/>
          </p:cNvSpPr>
          <p:nvPr>
            <p:ph type="dt" sz="half" idx="10"/>
          </p:nvPr>
        </p:nvSpPr>
        <p:spPr/>
        <p:txBody>
          <a:bodyPr/>
          <a:lstStyle/>
          <a:p>
            <a:fld id="{A7C24FFB-F44A-428F-A853-AD937F2FB2F7}" type="datetimeFigureOut">
              <a:rPr lang="en-GB" smtClean="0"/>
              <a:t>04/02/2020</a:t>
            </a:fld>
            <a:endParaRPr lang="en-GB"/>
          </a:p>
        </p:txBody>
      </p:sp>
      <p:sp>
        <p:nvSpPr>
          <p:cNvPr id="6" name="Footer Placeholder 5">
            <a:extLst>
              <a:ext uri="{FF2B5EF4-FFF2-40B4-BE49-F238E27FC236}">
                <a16:creationId xmlns:a16="http://schemas.microsoft.com/office/drawing/2014/main" id="{38F64EE6-4BEF-4CDD-9AED-B5DFB27C9A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CACE3E-70AE-4ECC-A179-35734BD531B7}"/>
              </a:ext>
            </a:extLst>
          </p:cNvPr>
          <p:cNvSpPr>
            <a:spLocks noGrp="1"/>
          </p:cNvSpPr>
          <p:nvPr>
            <p:ph type="sldNum" sz="quarter" idx="12"/>
          </p:nvPr>
        </p:nvSpPr>
        <p:spPr/>
        <p:txBody>
          <a:bodyPr/>
          <a:lstStyle/>
          <a:p>
            <a:fld id="{01C48831-D485-4C5E-A1B8-D4B4FFC902A7}" type="slidenum">
              <a:rPr lang="en-GB" smtClean="0"/>
              <a:t>‹#›</a:t>
            </a:fld>
            <a:endParaRPr lang="en-GB"/>
          </a:p>
        </p:txBody>
      </p:sp>
    </p:spTree>
    <p:extLst>
      <p:ext uri="{BB962C8B-B14F-4D97-AF65-F5344CB8AC3E}">
        <p14:creationId xmlns:p14="http://schemas.microsoft.com/office/powerpoint/2010/main" val="374388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9BF7DD-EB42-43AC-A275-86C1567F4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72CC1F-5664-4157-883D-748FA0F92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D714A0-73B3-47A9-A7B9-5FA17652F9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C24FFB-F44A-428F-A853-AD937F2FB2F7}" type="datetimeFigureOut">
              <a:rPr lang="en-GB" smtClean="0"/>
              <a:t>04/02/2020</a:t>
            </a:fld>
            <a:endParaRPr lang="en-GB"/>
          </a:p>
        </p:txBody>
      </p:sp>
      <p:sp>
        <p:nvSpPr>
          <p:cNvPr id="5" name="Footer Placeholder 4">
            <a:extLst>
              <a:ext uri="{FF2B5EF4-FFF2-40B4-BE49-F238E27FC236}">
                <a16:creationId xmlns:a16="http://schemas.microsoft.com/office/drawing/2014/main" id="{F277D22C-5157-4AFE-B12A-578E5FBCF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7427B6-8B47-47C9-A472-ADCC5A76BD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48831-D485-4C5E-A1B8-D4B4FFC902A7}" type="slidenum">
              <a:rPr lang="en-GB" smtClean="0"/>
              <a:t>‹#›</a:t>
            </a:fld>
            <a:endParaRPr lang="en-GB"/>
          </a:p>
        </p:txBody>
      </p:sp>
    </p:spTree>
    <p:extLst>
      <p:ext uri="{BB962C8B-B14F-4D97-AF65-F5344CB8AC3E}">
        <p14:creationId xmlns:p14="http://schemas.microsoft.com/office/powerpoint/2010/main" val="1021889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30C912-480B-4701-922C-E9D746505C5A}" type="datetimeFigureOut">
              <a:rPr lang="en-GB" smtClean="0">
                <a:solidFill>
                  <a:prstClr val="black">
                    <a:tint val="75000"/>
                  </a:prstClr>
                </a:solidFill>
              </a:rPr>
              <a:pPr/>
              <a:t>04/02/2020</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477AD2-DDD8-4B7F-B595-D14C65BC77B0}" type="slidenum">
              <a:rPr lang="en-GB" smtClean="0">
                <a:solidFill>
                  <a:prstClr val="black">
                    <a:tint val="75000"/>
                  </a:prstClr>
                </a:solidFill>
              </a:rPr>
              <a:pPr/>
              <a:t>‹#›</a:t>
            </a:fld>
            <a:endParaRPr lang="en-GB">
              <a:solidFill>
                <a:prstClr val="black">
                  <a:tint val="75000"/>
                </a:prstClr>
              </a:solidFill>
            </a:endParaRPr>
          </a:p>
        </p:txBody>
      </p:sp>
      <p:pic>
        <p:nvPicPr>
          <p:cNvPr id="7" name="Content Placeholder 3"/>
          <p:cNvPicPr>
            <a:picLocks noChangeAspect="1"/>
          </p:cNvPicPr>
          <p:nvPr userDrawn="1"/>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4757328"/>
            <a:ext cx="12192000" cy="2121407"/>
          </a:xfrm>
          <a:prstGeom prst="rect">
            <a:avLst/>
          </a:prstGeom>
        </p:spPr>
      </p:pic>
    </p:spTree>
    <p:extLst>
      <p:ext uri="{BB962C8B-B14F-4D97-AF65-F5344CB8AC3E}">
        <p14:creationId xmlns:p14="http://schemas.microsoft.com/office/powerpoint/2010/main" val="274028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Horse Knowledge</a:t>
            </a:r>
            <a:br>
              <a:rPr lang="en-GB" dirty="0"/>
            </a:br>
            <a:r>
              <a:rPr lang="en-GB" dirty="0"/>
              <a:t>Identification</a:t>
            </a:r>
          </a:p>
        </p:txBody>
      </p:sp>
      <p:pic>
        <p:nvPicPr>
          <p:cNvPr id="4" name="Picture 2" descr="\\sol\Groups$\Development Team\Recreational courses\BHS Challenge\Challenge Awards\EHKC Challenge Award\Basic horse knowledge part one\GC20 Herd in big field.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178233" y="1924239"/>
            <a:ext cx="5835535" cy="3877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316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04665"/>
            <a:ext cx="8229600" cy="5721502"/>
          </a:xfrm>
        </p:spPr>
        <p:txBody>
          <a:bodyPr/>
          <a:lstStyle/>
          <a:p>
            <a:r>
              <a:rPr lang="en-GB" dirty="0"/>
              <a:t>Wide stripe of white hair running down centre of face </a:t>
            </a:r>
          </a:p>
        </p:txBody>
      </p:sp>
      <p:pic>
        <p:nvPicPr>
          <p:cNvPr id="10242" name="Picture 2" descr="\\sol\Groups$\Development Team\Recreational courses\BHS Challenge\Challenge Awards\EHKC Challenge Award\Basic horse knowledge part one\47. Blaze face mark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18" r="21256"/>
          <a:stretch/>
        </p:blipFill>
        <p:spPr bwMode="auto">
          <a:xfrm>
            <a:off x="3803737" y="1628801"/>
            <a:ext cx="3845490" cy="393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1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6673"/>
            <a:ext cx="8229600" cy="5649494"/>
          </a:xfrm>
        </p:spPr>
        <p:txBody>
          <a:bodyPr/>
          <a:lstStyle/>
          <a:p>
            <a:r>
              <a:rPr lang="en-GB" dirty="0"/>
              <a:t>Thin strip of white hair running down centre of the face </a:t>
            </a:r>
          </a:p>
        </p:txBody>
      </p:sp>
      <p:pic>
        <p:nvPicPr>
          <p:cNvPr id="11266" name="Picture 2" descr="\\sol\Groups$\Development Team\Recreational courses\BHS Challenge\Challenge Awards\EHKC Challenge Award\Basic horse knowledge part one\48. stripe face marki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3872" y="1196752"/>
            <a:ext cx="3282752" cy="4924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641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6673"/>
            <a:ext cx="8229600" cy="5649494"/>
          </a:xfrm>
        </p:spPr>
        <p:txBody>
          <a:bodyPr/>
          <a:lstStyle/>
          <a:p>
            <a:r>
              <a:rPr lang="en-GB" dirty="0"/>
              <a:t>White marking covering the forehead, nose and muzzle </a:t>
            </a:r>
          </a:p>
        </p:txBody>
      </p:sp>
      <p:pic>
        <p:nvPicPr>
          <p:cNvPr id="12290" name="Picture 2" descr="\\sol\Groups$\Development Team\Recreational courses\BHS Challenge\Challenge Awards\EHKC Challenge Award\Basic horse knowledge part one\49.  white fa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930" r="27531"/>
          <a:stretch/>
        </p:blipFill>
        <p:spPr bwMode="auto">
          <a:xfrm>
            <a:off x="4154467" y="1700809"/>
            <a:ext cx="3469709" cy="4312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85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Leg Markings</a:t>
            </a:r>
          </a:p>
        </p:txBody>
      </p:sp>
      <p:pic>
        <p:nvPicPr>
          <p:cNvPr id="13314" name="Picture 2" descr="\\sol\Groups$\Development Team\Recreational courses\BHS Challenge\Challenge Awards\EHKC Challenge Award\Basic horse knowledge part one\50. Leg markings. crop to show Front legs only.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r="66763"/>
          <a:stretch/>
        </p:blipFill>
        <p:spPr bwMode="auto">
          <a:xfrm>
            <a:off x="1991544" y="1484785"/>
            <a:ext cx="226012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03912" y="1556793"/>
            <a:ext cx="3960440" cy="3847207"/>
          </a:xfrm>
          <a:prstGeom prst="rect">
            <a:avLst/>
          </a:prstGeom>
          <a:noFill/>
        </p:spPr>
        <p:txBody>
          <a:bodyPr wrap="square" rtlCol="0">
            <a:spAutoFit/>
          </a:bodyPr>
          <a:lstStyle/>
          <a:p>
            <a:pPr marL="285750" indent="-285750">
              <a:buFont typeface="Arial" panose="020B0604020202020204" pitchFamily="34" charset="0"/>
              <a:buChar char="•"/>
            </a:pPr>
            <a:r>
              <a:rPr lang="en-GB" sz="3200" dirty="0">
                <a:solidFill>
                  <a:prstClr val="black"/>
                </a:solidFill>
                <a:latin typeface="Calibri"/>
              </a:rPr>
              <a:t>White to mid cannon</a:t>
            </a:r>
          </a:p>
          <a:p>
            <a:pPr marL="285750" indent="-285750">
              <a:buFont typeface="Arial" panose="020B0604020202020204" pitchFamily="34" charset="0"/>
              <a:buChar char="•"/>
            </a:pPr>
            <a:r>
              <a:rPr lang="en-GB" sz="3200" dirty="0">
                <a:solidFill>
                  <a:prstClr val="black"/>
                </a:solidFill>
                <a:latin typeface="Calibri"/>
              </a:rPr>
              <a:t>White to knee</a:t>
            </a: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pPr marL="285750" indent="-285750">
              <a:buFont typeface="Arial" panose="020B0604020202020204" pitchFamily="34" charset="0"/>
              <a:buChar char="•"/>
            </a:pPr>
            <a:endParaRPr lang="en-GB" dirty="0">
              <a:solidFill>
                <a:prstClr val="black"/>
              </a:solidFill>
              <a:latin typeface="Calibri"/>
            </a:endParaRPr>
          </a:p>
          <a:p>
            <a:endParaRPr lang="en-GB" dirty="0">
              <a:solidFill>
                <a:prstClr val="black"/>
              </a:solidFill>
              <a:latin typeface="Calibri"/>
            </a:endParaRPr>
          </a:p>
        </p:txBody>
      </p:sp>
    </p:spTree>
    <p:extLst>
      <p:ext uri="{BB962C8B-B14F-4D97-AF65-F5344CB8AC3E}">
        <p14:creationId xmlns:p14="http://schemas.microsoft.com/office/powerpoint/2010/main" val="1639291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Injury markings</a:t>
            </a:r>
          </a:p>
        </p:txBody>
      </p:sp>
      <p:pic>
        <p:nvPicPr>
          <p:cNvPr id="14338" name="Picture 2" descr="\\sol\Groups$\Development Team\Recreational courses\BHS Challenge\Challenge Awards\EHKC Challenge Award\Basic horse knowledge part one\horse-bodyshape-503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701528" y="1600201"/>
            <a:ext cx="6788944"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79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Measuring height</a:t>
            </a:r>
          </a:p>
        </p:txBody>
      </p:sp>
      <p:sp>
        <p:nvSpPr>
          <p:cNvPr id="3" name="Content Placeholder 2"/>
          <p:cNvSpPr>
            <a:spLocks noGrp="1"/>
          </p:cNvSpPr>
          <p:nvPr>
            <p:ph idx="1"/>
          </p:nvPr>
        </p:nvSpPr>
        <p:spPr>
          <a:xfrm>
            <a:off x="1981200" y="1600204"/>
            <a:ext cx="8229600" cy="5069157"/>
          </a:xfrm>
        </p:spPr>
        <p:txBody>
          <a:bodyPr/>
          <a:lstStyle/>
          <a:p>
            <a:r>
              <a:rPr lang="en-GB" dirty="0"/>
              <a:t>Horses and ponies are measured in:</a:t>
            </a:r>
          </a:p>
          <a:p>
            <a:pPr marL="0" indent="0">
              <a:buNone/>
            </a:pPr>
            <a:r>
              <a:rPr lang="en-GB" dirty="0"/>
              <a:t>		Hands and Inches </a:t>
            </a:r>
          </a:p>
          <a:p>
            <a:pPr marL="0" indent="0">
              <a:buNone/>
            </a:pPr>
            <a:endParaRPr lang="en-GB" dirty="0"/>
          </a:p>
          <a:p>
            <a:r>
              <a:rPr lang="en-GB" dirty="0"/>
              <a:t>One hand equals:</a:t>
            </a:r>
          </a:p>
          <a:p>
            <a:pPr marL="0" indent="0">
              <a:buNone/>
            </a:pPr>
            <a:r>
              <a:rPr lang="en-GB" dirty="0"/>
              <a:t>		4 Inches or 10cms	</a:t>
            </a:r>
          </a:p>
          <a:p>
            <a:pPr marL="0" indent="0">
              <a:buNone/>
            </a:pPr>
            <a:endParaRPr lang="en-GB" dirty="0"/>
          </a:p>
          <a:p>
            <a:r>
              <a:rPr lang="en-GB" dirty="0"/>
              <a:t>Written as: </a:t>
            </a:r>
          </a:p>
          <a:p>
            <a:pPr marL="0" indent="0">
              <a:buNone/>
            </a:pPr>
            <a:r>
              <a:rPr lang="en-GB" dirty="0"/>
              <a:t>		16.2hh</a:t>
            </a:r>
          </a:p>
          <a:p>
            <a:pPr marL="0" indent="0">
              <a:buNone/>
            </a:pPr>
            <a:endParaRPr lang="en-GB" dirty="0"/>
          </a:p>
        </p:txBody>
      </p:sp>
    </p:spTree>
    <p:extLst>
      <p:ext uri="{BB962C8B-B14F-4D97-AF65-F5344CB8AC3E}">
        <p14:creationId xmlns:p14="http://schemas.microsoft.com/office/powerpoint/2010/main" val="253440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0"/>
            <a:ext cx="8229600" cy="1143000"/>
          </a:xfrm>
        </p:spPr>
        <p:txBody>
          <a:bodyPr/>
          <a:lstStyle/>
          <a:p>
            <a:r>
              <a:rPr lang="en-GB" dirty="0"/>
              <a:t>Points of the horse</a:t>
            </a:r>
          </a:p>
        </p:txBody>
      </p:sp>
      <p:pic>
        <p:nvPicPr>
          <p:cNvPr id="4" name="Picture 3">
            <a:extLst>
              <a:ext uri="{FF2B5EF4-FFF2-40B4-BE49-F238E27FC236}">
                <a16:creationId xmlns:a16="http://schemas.microsoft.com/office/drawing/2014/main" id="{EDE1463D-C571-4007-A66B-A65B6FE19AEA}"/>
              </a:ext>
            </a:extLst>
          </p:cNvPr>
          <p:cNvPicPr>
            <a:picLocks noChangeAspect="1"/>
          </p:cNvPicPr>
          <p:nvPr/>
        </p:nvPicPr>
        <p:blipFill rotWithShape="1">
          <a:blip r:embed="rId3"/>
          <a:srcRect t="6673" b="9254"/>
          <a:stretch/>
        </p:blipFill>
        <p:spPr>
          <a:xfrm>
            <a:off x="2207568" y="1052736"/>
            <a:ext cx="7056784" cy="4536504"/>
          </a:xfrm>
          <a:prstGeom prst="rect">
            <a:avLst/>
          </a:prstGeom>
        </p:spPr>
      </p:pic>
    </p:spTree>
    <p:extLst>
      <p:ext uri="{BB962C8B-B14F-4D97-AF65-F5344CB8AC3E}">
        <p14:creationId xmlns:p14="http://schemas.microsoft.com/office/powerpoint/2010/main" val="3724571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a:t>
            </a:r>
          </a:p>
        </p:txBody>
      </p:sp>
      <p:sp>
        <p:nvSpPr>
          <p:cNvPr id="3" name="Content Placeholder 2"/>
          <p:cNvSpPr>
            <a:spLocks noGrp="1"/>
          </p:cNvSpPr>
          <p:nvPr>
            <p:ph idx="1"/>
          </p:nvPr>
        </p:nvSpPr>
        <p:spPr/>
        <p:txBody>
          <a:bodyPr/>
          <a:lstStyle/>
          <a:p>
            <a:pPr marL="0" indent="0">
              <a:buNone/>
            </a:pPr>
            <a:r>
              <a:rPr lang="en-GB" dirty="0"/>
              <a:t>1. Name the colours and markings shown in the pictures:</a:t>
            </a:r>
          </a:p>
          <a:p>
            <a:endParaRPr lang="en-GB" dirty="0"/>
          </a:p>
        </p:txBody>
      </p:sp>
      <p:pic>
        <p:nvPicPr>
          <p:cNvPr id="16386" name="Picture 2" descr="\\sol\Groups$\Development Team\Recreational courses\BHS Challenge\Challenge Awards\EHKC Challenge Award\Basic horse knowledge part one\BHS_STOCK_NOV2016-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836" r="4518"/>
          <a:stretch/>
        </p:blipFill>
        <p:spPr bwMode="auto">
          <a:xfrm>
            <a:off x="2495601" y="2899709"/>
            <a:ext cx="219205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sol\Groups$\Development Team\Recreational courses\BHS Challenge\Challenge Awards\EHKC Challenge Award\Spare pictures\Grey horse colo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3953" y="2636912"/>
            <a:ext cx="3706563" cy="247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676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sol\Groups$\Development Team\Recreational courses\BHS Challenge\Challenge Awards\EHKC Challenge Award\Spare pictures\BHS_SHETLAND-76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0185"/>
          <a:stretch/>
        </p:blipFill>
        <p:spPr bwMode="auto">
          <a:xfrm>
            <a:off x="1775520" y="332657"/>
            <a:ext cx="5544616" cy="221345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ol\Groups$\Development Team\Photos\MICHELE CARMAN\highlights-3\conformation-40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117"/>
          <a:stretch/>
        </p:blipFill>
        <p:spPr bwMode="auto">
          <a:xfrm>
            <a:off x="2701447" y="2708920"/>
            <a:ext cx="519475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39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Quick quiz </a:t>
            </a:r>
            <a:r>
              <a:rPr lang="en-GB" dirty="0" err="1"/>
              <a:t>cntd</a:t>
            </a:r>
            <a:endParaRPr lang="en-GB" dirty="0"/>
          </a:p>
        </p:txBody>
      </p:sp>
      <p:sp>
        <p:nvSpPr>
          <p:cNvPr id="3" name="Content Placeholder 2"/>
          <p:cNvSpPr>
            <a:spLocks noGrp="1"/>
          </p:cNvSpPr>
          <p:nvPr>
            <p:ph idx="1"/>
          </p:nvPr>
        </p:nvSpPr>
        <p:spPr/>
        <p:txBody>
          <a:bodyPr>
            <a:normAutofit/>
          </a:bodyPr>
          <a:lstStyle/>
          <a:p>
            <a:pPr marL="0" indent="0">
              <a:buNone/>
            </a:pPr>
            <a:r>
              <a:rPr lang="en-GB" dirty="0"/>
              <a:t>2. What is the height measurement used for horses and ponies</a:t>
            </a:r>
          </a:p>
          <a:p>
            <a:pPr marL="0" indent="0">
              <a:buNone/>
            </a:pPr>
            <a:r>
              <a:rPr lang="en-GB" dirty="0"/>
              <a:t>3. What is the maximum height to be classed as a pony?</a:t>
            </a:r>
          </a:p>
          <a:p>
            <a:endParaRPr lang="en-GB" dirty="0"/>
          </a:p>
        </p:txBody>
      </p:sp>
    </p:spTree>
    <p:extLst>
      <p:ext uri="{BB962C8B-B14F-4D97-AF65-F5344CB8AC3E}">
        <p14:creationId xmlns:p14="http://schemas.microsoft.com/office/powerpoint/2010/main" val="1936824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Describing horses</a:t>
            </a:r>
          </a:p>
        </p:txBody>
      </p:sp>
      <p:pic>
        <p:nvPicPr>
          <p:cNvPr id="2050" name="Picture 2" descr="\\sol\Groups$\Development Team\Recreational courses\BHS Challenge\Challenge Awards\EHKC Challenge Award\Basic horse knowledge part one\39. Foal is a baby horse.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39816" y="1412777"/>
            <a:ext cx="301241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14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970E9-6278-4AF4-A24B-6A819949ED01}"/>
              </a:ext>
            </a:extLst>
          </p:cNvPr>
          <p:cNvSpPr>
            <a:spLocks noGrp="1"/>
          </p:cNvSpPr>
          <p:nvPr>
            <p:ph type="title"/>
          </p:nvPr>
        </p:nvSpPr>
        <p:spPr/>
        <p:txBody>
          <a:bodyPr>
            <a:normAutofit/>
          </a:bodyPr>
          <a:lstStyle/>
          <a:p>
            <a:r>
              <a:rPr lang="en-GB" sz="4000" dirty="0">
                <a:solidFill>
                  <a:prstClr val="black"/>
                </a:solidFill>
              </a:rPr>
              <a:t>Can you identify the following points of the horse?</a:t>
            </a:r>
            <a:endParaRPr lang="en-GB" dirty="0"/>
          </a:p>
        </p:txBody>
      </p:sp>
      <p:pic>
        <p:nvPicPr>
          <p:cNvPr id="4" name="Content Placeholder 3">
            <a:extLst>
              <a:ext uri="{FF2B5EF4-FFF2-40B4-BE49-F238E27FC236}">
                <a16:creationId xmlns:a16="http://schemas.microsoft.com/office/drawing/2014/main" id="{3186263E-8DB0-4210-A513-0BB1167C2BE3}"/>
              </a:ext>
            </a:extLst>
          </p:cNvPr>
          <p:cNvPicPr>
            <a:picLocks noGrp="1" noChangeAspect="1"/>
          </p:cNvPicPr>
          <p:nvPr>
            <p:ph idx="1"/>
          </p:nvPr>
        </p:nvPicPr>
        <p:blipFill>
          <a:blip r:embed="rId2"/>
          <a:stretch>
            <a:fillRect/>
          </a:stretch>
        </p:blipFill>
        <p:spPr>
          <a:xfrm>
            <a:off x="3248921" y="1811699"/>
            <a:ext cx="5694158" cy="4102964"/>
          </a:xfrm>
          <a:prstGeom prst="rect">
            <a:avLst/>
          </a:prstGeom>
        </p:spPr>
      </p:pic>
      <p:cxnSp>
        <p:nvCxnSpPr>
          <p:cNvPr id="5" name="Straight Connector 4">
            <a:extLst>
              <a:ext uri="{FF2B5EF4-FFF2-40B4-BE49-F238E27FC236}">
                <a16:creationId xmlns:a16="http://schemas.microsoft.com/office/drawing/2014/main" id="{C8D150A4-6AF6-4C66-B32B-D3FFBC4F74FC}"/>
              </a:ext>
            </a:extLst>
          </p:cNvPr>
          <p:cNvCxnSpPr/>
          <p:nvPr/>
        </p:nvCxnSpPr>
        <p:spPr>
          <a:xfrm flipV="1">
            <a:off x="4583832" y="1224003"/>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0DA0B15-2C8A-4D39-B363-DBCBD69F1F1C}"/>
              </a:ext>
            </a:extLst>
          </p:cNvPr>
          <p:cNvCxnSpPr/>
          <p:nvPr/>
        </p:nvCxnSpPr>
        <p:spPr>
          <a:xfrm flipV="1">
            <a:off x="5951984" y="1417638"/>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56170FE-684F-4102-B348-4A73C1D7F58D}"/>
              </a:ext>
            </a:extLst>
          </p:cNvPr>
          <p:cNvCxnSpPr>
            <a:cxnSpLocks/>
          </p:cNvCxnSpPr>
          <p:nvPr/>
        </p:nvCxnSpPr>
        <p:spPr>
          <a:xfrm flipV="1">
            <a:off x="8184232" y="1811700"/>
            <a:ext cx="1440160" cy="106450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72D3025-3019-4B7B-8031-7AF87E88614D}"/>
              </a:ext>
            </a:extLst>
          </p:cNvPr>
          <p:cNvCxnSpPr>
            <a:cxnSpLocks/>
          </p:cNvCxnSpPr>
          <p:nvPr/>
        </p:nvCxnSpPr>
        <p:spPr>
          <a:xfrm>
            <a:off x="8472264" y="5396480"/>
            <a:ext cx="115212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520B7AD-51FB-445D-B23F-34805F5514C4}"/>
              </a:ext>
            </a:extLst>
          </p:cNvPr>
          <p:cNvCxnSpPr>
            <a:cxnSpLocks/>
          </p:cNvCxnSpPr>
          <p:nvPr/>
        </p:nvCxnSpPr>
        <p:spPr>
          <a:xfrm flipH="1">
            <a:off x="2999656" y="4820416"/>
            <a:ext cx="259228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5D4EFF-AE07-4BA3-A45C-C00A25895C5C}"/>
              </a:ext>
            </a:extLst>
          </p:cNvPr>
          <p:cNvCxnSpPr>
            <a:cxnSpLocks/>
          </p:cNvCxnSpPr>
          <p:nvPr/>
        </p:nvCxnSpPr>
        <p:spPr>
          <a:xfrm flipH="1">
            <a:off x="3143672" y="5748073"/>
            <a:ext cx="216024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39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Can you identify the following points of the horse?</a:t>
            </a:r>
            <a:br>
              <a:rPr lang="en-GB" dirty="0"/>
            </a:br>
            <a:endParaRPr lang="en-GB" dirty="0"/>
          </a:p>
        </p:txBody>
      </p:sp>
      <p:pic>
        <p:nvPicPr>
          <p:cNvPr id="1026" name="Picture 2" descr="\\sol\Groups$\Development Team\Recreational courses\BHS Challenge\Challenge Awards\EHKC Challenge Award\Horse knowledge part one\45. Bay hors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975" t="3182" r="13234" b="6131"/>
          <a:stretch/>
        </p:blipFill>
        <p:spPr bwMode="auto">
          <a:xfrm>
            <a:off x="2855640" y="1700808"/>
            <a:ext cx="5688632" cy="410445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a:cxnSpLocks/>
          </p:cNvCxnSpPr>
          <p:nvPr/>
        </p:nvCxnSpPr>
        <p:spPr>
          <a:xfrm flipV="1">
            <a:off x="7680176" y="1700808"/>
            <a:ext cx="1440160" cy="100811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p:cNvCxnSpPr>
            <a:cxnSpLocks/>
          </p:cNvCxnSpPr>
          <p:nvPr/>
        </p:nvCxnSpPr>
        <p:spPr>
          <a:xfrm>
            <a:off x="2279576" y="4725144"/>
            <a:ext cx="288032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95600" y="5589240"/>
            <a:ext cx="244827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439816" y="1124744"/>
            <a:ext cx="0" cy="11753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flipV="1">
            <a:off x="5663952" y="1340768"/>
            <a:ext cx="0" cy="11521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8020800" y="5301208"/>
            <a:ext cx="109953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6533BF0-3085-4BFC-AA30-1F597F29B801}"/>
              </a:ext>
            </a:extLst>
          </p:cNvPr>
          <p:cNvSpPr txBox="1"/>
          <p:nvPr/>
        </p:nvSpPr>
        <p:spPr>
          <a:xfrm>
            <a:off x="9120337" y="1481779"/>
            <a:ext cx="1032563" cy="369332"/>
          </a:xfrm>
          <a:prstGeom prst="rect">
            <a:avLst/>
          </a:prstGeom>
          <a:noFill/>
        </p:spPr>
        <p:txBody>
          <a:bodyPr wrap="square" rtlCol="0">
            <a:spAutoFit/>
          </a:bodyPr>
          <a:lstStyle/>
          <a:p>
            <a:r>
              <a:rPr lang="en-GB" dirty="0">
                <a:solidFill>
                  <a:prstClr val="black"/>
                </a:solidFill>
                <a:latin typeface="Calibri"/>
              </a:rPr>
              <a:t>Quarters</a:t>
            </a:r>
          </a:p>
        </p:txBody>
      </p:sp>
      <p:sp>
        <p:nvSpPr>
          <p:cNvPr id="19" name="TextBox 18">
            <a:extLst>
              <a:ext uri="{FF2B5EF4-FFF2-40B4-BE49-F238E27FC236}">
                <a16:creationId xmlns:a16="http://schemas.microsoft.com/office/drawing/2014/main" id="{740B5664-AF73-4AB2-B09B-46C2D077450E}"/>
              </a:ext>
            </a:extLst>
          </p:cNvPr>
          <p:cNvSpPr txBox="1"/>
          <p:nvPr/>
        </p:nvSpPr>
        <p:spPr>
          <a:xfrm>
            <a:off x="8904313" y="4931876"/>
            <a:ext cx="1032563" cy="369332"/>
          </a:xfrm>
          <a:prstGeom prst="rect">
            <a:avLst/>
          </a:prstGeom>
          <a:noFill/>
        </p:spPr>
        <p:txBody>
          <a:bodyPr wrap="square" rtlCol="0">
            <a:spAutoFit/>
          </a:bodyPr>
          <a:lstStyle/>
          <a:p>
            <a:r>
              <a:rPr lang="en-GB" dirty="0">
                <a:solidFill>
                  <a:prstClr val="black"/>
                </a:solidFill>
                <a:latin typeface="Calibri"/>
              </a:rPr>
              <a:t>Fetlock</a:t>
            </a:r>
          </a:p>
        </p:txBody>
      </p:sp>
      <p:sp>
        <p:nvSpPr>
          <p:cNvPr id="20" name="TextBox 19">
            <a:extLst>
              <a:ext uri="{FF2B5EF4-FFF2-40B4-BE49-F238E27FC236}">
                <a16:creationId xmlns:a16="http://schemas.microsoft.com/office/drawing/2014/main" id="{28684C6D-CD13-4DFB-91CE-38CDF792835F}"/>
              </a:ext>
            </a:extLst>
          </p:cNvPr>
          <p:cNvSpPr txBox="1"/>
          <p:nvPr/>
        </p:nvSpPr>
        <p:spPr>
          <a:xfrm>
            <a:off x="2039102" y="5219908"/>
            <a:ext cx="1032563" cy="369332"/>
          </a:xfrm>
          <a:prstGeom prst="rect">
            <a:avLst/>
          </a:prstGeom>
          <a:noFill/>
        </p:spPr>
        <p:txBody>
          <a:bodyPr wrap="square" rtlCol="0">
            <a:spAutoFit/>
          </a:bodyPr>
          <a:lstStyle/>
          <a:p>
            <a:r>
              <a:rPr lang="en-GB" dirty="0">
                <a:solidFill>
                  <a:prstClr val="black"/>
                </a:solidFill>
                <a:latin typeface="Calibri"/>
              </a:rPr>
              <a:t>Hoof</a:t>
            </a:r>
          </a:p>
        </p:txBody>
      </p:sp>
      <p:sp>
        <p:nvSpPr>
          <p:cNvPr id="21" name="TextBox 20">
            <a:extLst>
              <a:ext uri="{FF2B5EF4-FFF2-40B4-BE49-F238E27FC236}">
                <a16:creationId xmlns:a16="http://schemas.microsoft.com/office/drawing/2014/main" id="{1A96F664-C2DB-44BC-BFAA-26F35373CBFD}"/>
              </a:ext>
            </a:extLst>
          </p:cNvPr>
          <p:cNvSpPr txBox="1"/>
          <p:nvPr/>
        </p:nvSpPr>
        <p:spPr>
          <a:xfrm>
            <a:off x="1823078" y="4407576"/>
            <a:ext cx="1032563" cy="369332"/>
          </a:xfrm>
          <a:prstGeom prst="rect">
            <a:avLst/>
          </a:prstGeom>
          <a:noFill/>
        </p:spPr>
        <p:txBody>
          <a:bodyPr wrap="square" rtlCol="0">
            <a:spAutoFit/>
          </a:bodyPr>
          <a:lstStyle/>
          <a:p>
            <a:r>
              <a:rPr lang="en-GB" dirty="0">
                <a:solidFill>
                  <a:prstClr val="black"/>
                </a:solidFill>
                <a:latin typeface="Calibri"/>
              </a:rPr>
              <a:t>Knee</a:t>
            </a:r>
          </a:p>
        </p:txBody>
      </p:sp>
      <p:sp>
        <p:nvSpPr>
          <p:cNvPr id="22" name="TextBox 21">
            <a:extLst>
              <a:ext uri="{FF2B5EF4-FFF2-40B4-BE49-F238E27FC236}">
                <a16:creationId xmlns:a16="http://schemas.microsoft.com/office/drawing/2014/main" id="{77168307-C85C-4A8E-A2D6-C9BAC6C29BE2}"/>
              </a:ext>
            </a:extLst>
          </p:cNvPr>
          <p:cNvSpPr txBox="1"/>
          <p:nvPr/>
        </p:nvSpPr>
        <p:spPr>
          <a:xfrm>
            <a:off x="3745835" y="971419"/>
            <a:ext cx="693982" cy="369332"/>
          </a:xfrm>
          <a:prstGeom prst="rect">
            <a:avLst/>
          </a:prstGeom>
          <a:noFill/>
        </p:spPr>
        <p:txBody>
          <a:bodyPr wrap="square" rtlCol="0">
            <a:spAutoFit/>
          </a:bodyPr>
          <a:lstStyle/>
          <a:p>
            <a:r>
              <a:rPr lang="en-GB" dirty="0">
                <a:solidFill>
                  <a:prstClr val="black"/>
                </a:solidFill>
                <a:latin typeface="Calibri"/>
              </a:rPr>
              <a:t>Neck</a:t>
            </a:r>
          </a:p>
        </p:txBody>
      </p:sp>
      <p:sp>
        <p:nvSpPr>
          <p:cNvPr id="23" name="TextBox 22">
            <a:extLst>
              <a:ext uri="{FF2B5EF4-FFF2-40B4-BE49-F238E27FC236}">
                <a16:creationId xmlns:a16="http://schemas.microsoft.com/office/drawing/2014/main" id="{B8731079-4D84-4478-AE54-8BC069D576C0}"/>
              </a:ext>
            </a:extLst>
          </p:cNvPr>
          <p:cNvSpPr txBox="1"/>
          <p:nvPr/>
        </p:nvSpPr>
        <p:spPr>
          <a:xfrm>
            <a:off x="5652662" y="1189891"/>
            <a:ext cx="1032563" cy="369332"/>
          </a:xfrm>
          <a:prstGeom prst="rect">
            <a:avLst/>
          </a:prstGeom>
          <a:noFill/>
        </p:spPr>
        <p:txBody>
          <a:bodyPr wrap="square" rtlCol="0">
            <a:spAutoFit/>
          </a:bodyPr>
          <a:lstStyle/>
          <a:p>
            <a:r>
              <a:rPr lang="en-GB" dirty="0">
                <a:solidFill>
                  <a:prstClr val="black"/>
                </a:solidFill>
                <a:latin typeface="Calibri"/>
              </a:rPr>
              <a:t>Withers</a:t>
            </a:r>
          </a:p>
        </p:txBody>
      </p:sp>
    </p:spTree>
    <p:extLst>
      <p:ext uri="{BB962C8B-B14F-4D97-AF65-F5344CB8AC3E}">
        <p14:creationId xmlns:p14="http://schemas.microsoft.com/office/powerpoint/2010/main" val="40643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25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25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25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25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fill="hold"/>
                                        <p:tgtEl>
                                          <p:spTgt spid="19"/>
                                        </p:tgtEl>
                                        <p:attrNameLst>
                                          <p:attrName>ppt_w</p:attrName>
                                        </p:attrNameLst>
                                      </p:cBhvr>
                                      <p:tavLst>
                                        <p:tav tm="0">
                                          <p:val>
                                            <p:fltVal val="0"/>
                                          </p:val>
                                        </p:tav>
                                        <p:tav tm="100000">
                                          <p:val>
                                            <p:strVal val="#ppt_w"/>
                                          </p:val>
                                        </p:tav>
                                      </p:tavLst>
                                    </p:anim>
                                    <p:anim calcmode="lin" valueType="num">
                                      <p:cBhvr>
                                        <p:cTn id="16" dur="1000" fill="hold"/>
                                        <p:tgtEl>
                                          <p:spTgt spid="19"/>
                                        </p:tgtEl>
                                        <p:attrNameLst>
                                          <p:attrName>ppt_h</p:attrName>
                                        </p:attrNameLst>
                                      </p:cBhvr>
                                      <p:tavLst>
                                        <p:tav tm="0">
                                          <p:val>
                                            <p:fltVal val="0"/>
                                          </p:val>
                                        </p:tav>
                                        <p:tav tm="100000">
                                          <p:val>
                                            <p:strVal val="#ppt_h"/>
                                          </p:val>
                                        </p:tav>
                                      </p:tavLst>
                                    </p:anim>
                                    <p:anim calcmode="lin" valueType="num">
                                      <p:cBhvr>
                                        <p:cTn id="17" dur="1000" fill="hold"/>
                                        <p:tgtEl>
                                          <p:spTgt spid="19"/>
                                        </p:tgtEl>
                                        <p:attrNameLst>
                                          <p:attrName>style.rotation</p:attrName>
                                        </p:attrNameLst>
                                      </p:cBhvr>
                                      <p:tavLst>
                                        <p:tav tm="0">
                                          <p:val>
                                            <p:fltVal val="90"/>
                                          </p:val>
                                        </p:tav>
                                        <p:tav tm="100000">
                                          <p:val>
                                            <p:fltVal val="0"/>
                                          </p:val>
                                        </p:tav>
                                      </p:tavLst>
                                    </p:anim>
                                    <p:animEffect transition="in" filter="fade">
                                      <p:cBhvr>
                                        <p:cTn id="18" dur="1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1000" fill="hold"/>
                                        <p:tgtEl>
                                          <p:spTgt spid="20"/>
                                        </p:tgtEl>
                                        <p:attrNameLst>
                                          <p:attrName>ppt_w</p:attrName>
                                        </p:attrNameLst>
                                      </p:cBhvr>
                                      <p:tavLst>
                                        <p:tav tm="0">
                                          <p:val>
                                            <p:fltVal val="0"/>
                                          </p:val>
                                        </p:tav>
                                        <p:tav tm="100000">
                                          <p:val>
                                            <p:strVal val="#ppt_w"/>
                                          </p:val>
                                        </p:tav>
                                      </p:tavLst>
                                    </p:anim>
                                    <p:anim calcmode="lin" valueType="num">
                                      <p:cBhvr>
                                        <p:cTn id="24" dur="1000" fill="hold"/>
                                        <p:tgtEl>
                                          <p:spTgt spid="20"/>
                                        </p:tgtEl>
                                        <p:attrNameLst>
                                          <p:attrName>ppt_h</p:attrName>
                                        </p:attrNameLst>
                                      </p:cBhvr>
                                      <p:tavLst>
                                        <p:tav tm="0">
                                          <p:val>
                                            <p:fltVal val="0"/>
                                          </p:val>
                                        </p:tav>
                                        <p:tav tm="100000">
                                          <p:val>
                                            <p:strVal val="#ppt_h"/>
                                          </p:val>
                                        </p:tav>
                                      </p:tavLst>
                                    </p:anim>
                                    <p:anim calcmode="lin" valueType="num">
                                      <p:cBhvr>
                                        <p:cTn id="25" dur="1000" fill="hold"/>
                                        <p:tgtEl>
                                          <p:spTgt spid="20"/>
                                        </p:tgtEl>
                                        <p:attrNameLst>
                                          <p:attrName>style.rotation</p:attrName>
                                        </p:attrNameLst>
                                      </p:cBhvr>
                                      <p:tavLst>
                                        <p:tav tm="0">
                                          <p:val>
                                            <p:fltVal val="90"/>
                                          </p:val>
                                        </p:tav>
                                        <p:tav tm="100000">
                                          <p:val>
                                            <p:fltVal val="0"/>
                                          </p:val>
                                        </p:tav>
                                      </p:tavLst>
                                    </p:anim>
                                    <p:animEffect transition="in" filter="fade">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style.rotation</p:attrName>
                                        </p:attrNameLst>
                                      </p:cBhvr>
                                      <p:tavLst>
                                        <p:tav tm="0">
                                          <p:val>
                                            <p:fltVal val="90"/>
                                          </p:val>
                                        </p:tav>
                                        <p:tav tm="100000">
                                          <p:val>
                                            <p:fltVal val="0"/>
                                          </p:val>
                                        </p:tav>
                                      </p:tavLst>
                                    </p:anim>
                                    <p:animEffect transition="in" filter="fade">
                                      <p:cBhvr>
                                        <p:cTn id="34" dur="1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1000" fill="hold"/>
                                        <p:tgtEl>
                                          <p:spTgt spid="22"/>
                                        </p:tgtEl>
                                        <p:attrNameLst>
                                          <p:attrName>ppt_w</p:attrName>
                                        </p:attrNameLst>
                                      </p:cBhvr>
                                      <p:tavLst>
                                        <p:tav tm="0">
                                          <p:val>
                                            <p:fltVal val="0"/>
                                          </p:val>
                                        </p:tav>
                                        <p:tav tm="100000">
                                          <p:val>
                                            <p:strVal val="#ppt_w"/>
                                          </p:val>
                                        </p:tav>
                                      </p:tavLst>
                                    </p:anim>
                                    <p:anim calcmode="lin" valueType="num">
                                      <p:cBhvr>
                                        <p:cTn id="40" dur="1000" fill="hold"/>
                                        <p:tgtEl>
                                          <p:spTgt spid="22"/>
                                        </p:tgtEl>
                                        <p:attrNameLst>
                                          <p:attrName>ppt_h</p:attrName>
                                        </p:attrNameLst>
                                      </p:cBhvr>
                                      <p:tavLst>
                                        <p:tav tm="0">
                                          <p:val>
                                            <p:fltVal val="0"/>
                                          </p:val>
                                        </p:tav>
                                        <p:tav tm="100000">
                                          <p:val>
                                            <p:strVal val="#ppt_h"/>
                                          </p:val>
                                        </p:tav>
                                      </p:tavLst>
                                    </p:anim>
                                    <p:anim calcmode="lin" valueType="num">
                                      <p:cBhvr>
                                        <p:cTn id="41" dur="1000" fill="hold"/>
                                        <p:tgtEl>
                                          <p:spTgt spid="22"/>
                                        </p:tgtEl>
                                        <p:attrNameLst>
                                          <p:attrName>style.rotation</p:attrName>
                                        </p:attrNameLst>
                                      </p:cBhvr>
                                      <p:tavLst>
                                        <p:tav tm="0">
                                          <p:val>
                                            <p:fltVal val="90"/>
                                          </p:val>
                                        </p:tav>
                                        <p:tav tm="100000">
                                          <p:val>
                                            <p:fltVal val="0"/>
                                          </p:val>
                                        </p:tav>
                                      </p:tavLst>
                                    </p:anim>
                                    <p:animEffect transition="in" filter="fade">
                                      <p:cBhvr>
                                        <p:cTn id="42" dur="1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000" fill="hold"/>
                                        <p:tgtEl>
                                          <p:spTgt spid="23"/>
                                        </p:tgtEl>
                                        <p:attrNameLst>
                                          <p:attrName>ppt_w</p:attrName>
                                        </p:attrNameLst>
                                      </p:cBhvr>
                                      <p:tavLst>
                                        <p:tav tm="0">
                                          <p:val>
                                            <p:fltVal val="0"/>
                                          </p:val>
                                        </p:tav>
                                        <p:tav tm="100000">
                                          <p:val>
                                            <p:strVal val="#ppt_w"/>
                                          </p:val>
                                        </p:tav>
                                      </p:tavLst>
                                    </p:anim>
                                    <p:anim calcmode="lin" valueType="num">
                                      <p:cBhvr>
                                        <p:cTn id="48" dur="1000" fill="hold"/>
                                        <p:tgtEl>
                                          <p:spTgt spid="23"/>
                                        </p:tgtEl>
                                        <p:attrNameLst>
                                          <p:attrName>ppt_h</p:attrName>
                                        </p:attrNameLst>
                                      </p:cBhvr>
                                      <p:tavLst>
                                        <p:tav tm="0">
                                          <p:val>
                                            <p:fltVal val="0"/>
                                          </p:val>
                                        </p:tav>
                                        <p:tav tm="100000">
                                          <p:val>
                                            <p:strVal val="#ppt_h"/>
                                          </p:val>
                                        </p:tav>
                                      </p:tavLst>
                                    </p:anim>
                                    <p:anim calcmode="lin" valueType="num">
                                      <p:cBhvr>
                                        <p:cTn id="49" dur="1000" fill="hold"/>
                                        <p:tgtEl>
                                          <p:spTgt spid="23"/>
                                        </p:tgtEl>
                                        <p:attrNameLst>
                                          <p:attrName>style.rotation</p:attrName>
                                        </p:attrNameLst>
                                      </p:cBhvr>
                                      <p:tavLst>
                                        <p:tav tm="0">
                                          <p:val>
                                            <p:fltVal val="90"/>
                                          </p:val>
                                        </p:tav>
                                        <p:tav tm="100000">
                                          <p:val>
                                            <p:fltVal val="0"/>
                                          </p:val>
                                        </p:tav>
                                      </p:tavLst>
                                    </p:anim>
                                    <p:animEffect transition="in" filter="fade">
                                      <p:cBhvr>
                                        <p:cTn id="5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20689"/>
            <a:ext cx="8229600" cy="5505478"/>
          </a:xfrm>
        </p:spPr>
        <p:txBody>
          <a:bodyPr/>
          <a:lstStyle/>
          <a:p>
            <a:r>
              <a:rPr lang="en-GB" dirty="0"/>
              <a:t>Congratulations you </a:t>
            </a:r>
            <a:r>
              <a:rPr lang="en-GB"/>
              <a:t>have completed Horse </a:t>
            </a:r>
            <a:r>
              <a:rPr lang="en-GB" dirty="0"/>
              <a:t>Knowledge part one.</a:t>
            </a:r>
          </a:p>
          <a:p>
            <a:endParaRPr lang="en-GB" dirty="0"/>
          </a:p>
        </p:txBody>
      </p:sp>
    </p:spTree>
    <p:extLst>
      <p:ext uri="{BB962C8B-B14F-4D97-AF65-F5344CB8AC3E}">
        <p14:creationId xmlns:p14="http://schemas.microsoft.com/office/powerpoint/2010/main" val="164356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06A5-77FD-4388-9E82-CFF75613AFC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76F622B-623A-4238-B809-9BA3030AD675}"/>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396166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Colours</a:t>
            </a:r>
          </a:p>
        </p:txBody>
      </p:sp>
      <p:sp>
        <p:nvSpPr>
          <p:cNvPr id="3" name="Content Placeholder 2"/>
          <p:cNvSpPr>
            <a:spLocks noGrp="1"/>
          </p:cNvSpPr>
          <p:nvPr>
            <p:ph idx="1"/>
          </p:nvPr>
        </p:nvSpPr>
        <p:spPr/>
        <p:txBody>
          <a:bodyPr/>
          <a:lstStyle/>
          <a:p>
            <a:r>
              <a:rPr lang="en-GB" dirty="0"/>
              <a:t>Brown body with black mane and tail, knees, hocks, lower limbs and tips of the ears </a:t>
            </a:r>
          </a:p>
          <a:p>
            <a:pPr marL="0" indent="0">
              <a:buNone/>
            </a:pPr>
            <a:endParaRPr lang="en-GB" dirty="0"/>
          </a:p>
        </p:txBody>
      </p:sp>
      <p:pic>
        <p:nvPicPr>
          <p:cNvPr id="3074" name="Picture 2" descr="\\sol\Groups$\Development Team\Recreational courses\BHS Challenge\Challenge Awards\EHKC Challenge Award\Basic horse knowledge part one\horse-physique-51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5680" y="2780928"/>
            <a:ext cx="5400600"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191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48681"/>
            <a:ext cx="8229600" cy="5577486"/>
          </a:xfrm>
        </p:spPr>
        <p:txBody>
          <a:bodyPr/>
          <a:lstStyle/>
          <a:p>
            <a:r>
              <a:rPr lang="en-GB" dirty="0"/>
              <a:t>Ginger or red coat. Sometimes the mane is the same colour or it can be lighter which is known as flaxen </a:t>
            </a:r>
          </a:p>
        </p:txBody>
      </p:sp>
      <p:pic>
        <p:nvPicPr>
          <p:cNvPr id="4098" name="Picture 2" descr="\\sol\Groups$\Development Team\Recreational courses\BHS Challenge\Challenge Awards\EHKC Challenge Award\Basic horse knowledge part one\41. chestnut ho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3913" y="1700808"/>
            <a:ext cx="2898709" cy="434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10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04665"/>
            <a:ext cx="8229600" cy="5721502"/>
          </a:xfrm>
        </p:spPr>
        <p:txBody>
          <a:bodyPr/>
          <a:lstStyle/>
          <a:p>
            <a:r>
              <a:rPr lang="en-GB" dirty="0"/>
              <a:t>Coat is completely black </a:t>
            </a:r>
          </a:p>
        </p:txBody>
      </p:sp>
      <p:pic>
        <p:nvPicPr>
          <p:cNvPr id="5122" name="Picture 2" descr="\\sol\Groups$\Development Team\Recreational courses\BHS Challenge\Challenge Awards\EHKC Challenge Award\Basic horse knowledge part one\42. Black hor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648" y="1466833"/>
            <a:ext cx="6120680" cy="407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40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6673"/>
            <a:ext cx="8229600" cy="5649494"/>
          </a:xfrm>
        </p:spPr>
        <p:txBody>
          <a:bodyPr/>
          <a:lstStyle/>
          <a:p>
            <a:r>
              <a:rPr lang="en-GB" dirty="0"/>
              <a:t>White and black hairs throughout the coat</a:t>
            </a:r>
          </a:p>
        </p:txBody>
      </p:sp>
      <p:pic>
        <p:nvPicPr>
          <p:cNvPr id="6146" name="Picture 2" descr="\\sol\Groups$\Development Team\Recreational courses\BHS Challenge\Challenge Awards\EHKC Challenge Award\Basic horse knowledge part one\43. grey hors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2689"/>
          <a:stretch/>
        </p:blipFill>
        <p:spPr bwMode="auto">
          <a:xfrm>
            <a:off x="3287689" y="1628800"/>
            <a:ext cx="5375465"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42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04665"/>
            <a:ext cx="8229600" cy="5721502"/>
          </a:xfrm>
        </p:spPr>
        <p:txBody>
          <a:bodyPr/>
          <a:lstStyle/>
          <a:p>
            <a:r>
              <a:rPr lang="en-GB" dirty="0"/>
              <a:t>Patches of black and white all over the body </a:t>
            </a:r>
          </a:p>
          <a:p>
            <a:endParaRPr lang="en-GB" dirty="0"/>
          </a:p>
        </p:txBody>
      </p:sp>
      <p:pic>
        <p:nvPicPr>
          <p:cNvPr id="4" name="Picture 3" descr="An animal standing on a dry grass field&#10;&#10;Description automatically generated">
            <a:extLst>
              <a:ext uri="{FF2B5EF4-FFF2-40B4-BE49-F238E27FC236}">
                <a16:creationId xmlns:a16="http://schemas.microsoft.com/office/drawing/2014/main" id="{EA0439B0-F077-44EF-BC7C-78B02EFA08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3" t="19321" r="24013" b="5803"/>
          <a:stretch/>
        </p:blipFill>
        <p:spPr>
          <a:xfrm>
            <a:off x="3215680" y="1196752"/>
            <a:ext cx="5328592" cy="4569376"/>
          </a:xfrm>
          <a:prstGeom prst="rect">
            <a:avLst/>
          </a:prstGeom>
        </p:spPr>
      </p:pic>
    </p:spTree>
    <p:extLst>
      <p:ext uri="{BB962C8B-B14F-4D97-AF65-F5344CB8AC3E}">
        <p14:creationId xmlns:p14="http://schemas.microsoft.com/office/powerpoint/2010/main" val="2371332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76673"/>
            <a:ext cx="8229600" cy="5649494"/>
          </a:xfrm>
        </p:spPr>
        <p:txBody>
          <a:bodyPr/>
          <a:lstStyle/>
          <a:p>
            <a:r>
              <a:rPr lang="en-GB" dirty="0"/>
              <a:t>Patches of white and any other colour except black all over the body </a:t>
            </a:r>
          </a:p>
        </p:txBody>
      </p:sp>
      <p:pic>
        <p:nvPicPr>
          <p:cNvPr id="8194" name="Picture 2" descr="\\sol\Groups$\Development Team\Recreational courses\BHS Challenge\Challenge Awards\EHKC Challenge Award\Basic horse knowledge part one\45. skewba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601" y="1628800"/>
            <a:ext cx="6778125" cy="452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7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ol\Groups$\Development Team\Recreational courses\BHS Challenge\Challenge Awards\EHKC Challenge Award\Basic horse knowledge part one\46. star face mark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7661"/>
          <a:stretch/>
        </p:blipFill>
        <p:spPr bwMode="auto">
          <a:xfrm>
            <a:off x="4871864" y="1268760"/>
            <a:ext cx="4552378" cy="48613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Face markings</a:t>
            </a:r>
          </a:p>
        </p:txBody>
      </p:sp>
      <p:sp>
        <p:nvSpPr>
          <p:cNvPr id="3" name="Content Placeholder 2"/>
          <p:cNvSpPr>
            <a:spLocks noGrp="1"/>
          </p:cNvSpPr>
          <p:nvPr>
            <p:ph idx="1"/>
          </p:nvPr>
        </p:nvSpPr>
        <p:spPr/>
        <p:txBody>
          <a:bodyPr/>
          <a:lstStyle/>
          <a:p>
            <a:r>
              <a:rPr lang="en-GB" dirty="0"/>
              <a:t>Small patch of </a:t>
            </a:r>
          </a:p>
          <a:p>
            <a:pPr marL="0" indent="0">
              <a:buNone/>
            </a:pPr>
            <a:r>
              <a:rPr lang="en-GB" dirty="0"/>
              <a:t>white hair on </a:t>
            </a:r>
          </a:p>
          <a:p>
            <a:pPr marL="0" indent="0">
              <a:buNone/>
            </a:pPr>
            <a:r>
              <a:rPr lang="en-GB" dirty="0"/>
              <a:t>the forehead </a:t>
            </a:r>
          </a:p>
        </p:txBody>
      </p:sp>
    </p:spTree>
    <p:extLst>
      <p:ext uri="{BB962C8B-B14F-4D97-AF65-F5344CB8AC3E}">
        <p14:creationId xmlns:p14="http://schemas.microsoft.com/office/powerpoint/2010/main" val="4199732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612</Words>
  <Application>Microsoft Office PowerPoint</Application>
  <PresentationFormat>Widescreen</PresentationFormat>
  <Paragraphs>96</Paragraphs>
  <Slides>23</Slides>
  <Notes>15</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Calibri Light</vt:lpstr>
      <vt:lpstr>Office Theme</vt:lpstr>
      <vt:lpstr>3_Office Theme</vt:lpstr>
      <vt:lpstr>Horse Knowledge Identification</vt:lpstr>
      <vt:lpstr>Describing horses</vt:lpstr>
      <vt:lpstr>Colours</vt:lpstr>
      <vt:lpstr>PowerPoint Presentation</vt:lpstr>
      <vt:lpstr>PowerPoint Presentation</vt:lpstr>
      <vt:lpstr>PowerPoint Presentation</vt:lpstr>
      <vt:lpstr>PowerPoint Presentation</vt:lpstr>
      <vt:lpstr>PowerPoint Presentation</vt:lpstr>
      <vt:lpstr>Face markings</vt:lpstr>
      <vt:lpstr>PowerPoint Presentation</vt:lpstr>
      <vt:lpstr>PowerPoint Presentation</vt:lpstr>
      <vt:lpstr>PowerPoint Presentation</vt:lpstr>
      <vt:lpstr>Leg Markings</vt:lpstr>
      <vt:lpstr>Injury markings</vt:lpstr>
      <vt:lpstr>Measuring height</vt:lpstr>
      <vt:lpstr>Points of the horse</vt:lpstr>
      <vt:lpstr>Quick quiz</vt:lpstr>
      <vt:lpstr>PowerPoint Presentation</vt:lpstr>
      <vt:lpstr>Quick quiz cntd</vt:lpstr>
      <vt:lpstr>Can you identify the following points of the horse?</vt:lpstr>
      <vt:lpstr>Can you identify the following points of the horse?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Horse Knowledge Identification</dc:title>
  <dc:creator>Janice Wyatt</dc:creator>
  <cp:lastModifiedBy>Janice Wyatt</cp:lastModifiedBy>
  <cp:revision>5</cp:revision>
  <dcterms:created xsi:type="dcterms:W3CDTF">2020-02-04T12:01:09Z</dcterms:created>
  <dcterms:modified xsi:type="dcterms:W3CDTF">2020-02-04T12:58:18Z</dcterms:modified>
</cp:coreProperties>
</file>